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2" r:id="rId3"/>
    <p:sldId id="260" r:id="rId4"/>
    <p:sldId id="288" r:id="rId5"/>
    <p:sldId id="289" r:id="rId6"/>
    <p:sldId id="290" r:id="rId7"/>
    <p:sldId id="281" r:id="rId8"/>
    <p:sldId id="291" r:id="rId9"/>
    <p:sldId id="292" r:id="rId10"/>
    <p:sldId id="264" r:id="rId11"/>
    <p:sldId id="293" r:id="rId12"/>
    <p:sldId id="294" r:id="rId13"/>
    <p:sldId id="265" r:id="rId14"/>
    <p:sldId id="295" r:id="rId15"/>
    <p:sldId id="296" r:id="rId16"/>
    <p:sldId id="286" r:id="rId17"/>
    <p:sldId id="287" r:id="rId18"/>
    <p:sldId id="285"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59" d="100"/>
          <a:sy n="59" d="100"/>
        </p:scale>
        <p:origin x="-1686" y="-2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7/30/2021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7/30/2021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7/30/2021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7/30/2021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75C853-76C2-4079-98C4-5CD08860D44D}" type="datetimeFigureOut">
              <a:rPr lang="en-US" smtClean="0"/>
              <a:pPr/>
              <a:t>7/30/2021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75C853-76C2-4079-98C4-5CD08860D44D}" type="datetimeFigureOut">
              <a:rPr lang="en-US" smtClean="0"/>
              <a:pPr/>
              <a:t>7/30/2021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75C853-76C2-4079-98C4-5CD08860D44D}" type="datetimeFigureOut">
              <a:rPr lang="en-US" smtClean="0"/>
              <a:pPr/>
              <a:t>7/30/2021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75C853-76C2-4079-98C4-5CD08860D44D}" type="datetimeFigureOut">
              <a:rPr lang="en-US" smtClean="0"/>
              <a:pPr/>
              <a:t>7/30/2021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75C853-76C2-4079-98C4-5CD08860D44D}" type="datetimeFigureOut">
              <a:rPr lang="en-US" smtClean="0"/>
              <a:pPr/>
              <a:t>7/30/2021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7/30/2021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7/30/2021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75C853-76C2-4079-98C4-5CD08860D44D}" type="datetimeFigureOut">
              <a:rPr lang="en-US" smtClean="0"/>
              <a:pPr/>
              <a:t>7/30/2021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08B674-FDA7-4AF5-A5F2-A4FAEED92B3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forms.gle/U4Da9ykpniL3tpCdA"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78826" y="1"/>
            <a:ext cx="9222826" cy="6858000"/>
          </a:xfrm>
        </p:spPr>
      </p:pic>
      <p:sp>
        <p:nvSpPr>
          <p:cNvPr id="11" name="TextBox 10"/>
          <p:cNvSpPr txBox="1"/>
          <p:nvPr/>
        </p:nvSpPr>
        <p:spPr>
          <a:xfrm>
            <a:off x="685800" y="1143000"/>
            <a:ext cx="8077200" cy="1938992"/>
          </a:xfrm>
          <a:prstGeom prst="rect">
            <a:avLst/>
          </a:prstGeom>
          <a:noFill/>
        </p:spPr>
        <p:txBody>
          <a:bodyPr wrap="square" rtlCol="0">
            <a:spAutoFit/>
          </a:bodyPr>
          <a:lstStyle/>
          <a:p>
            <a:pPr algn="ctr"/>
            <a:r>
              <a:rPr lang="en-US" sz="4000" dirty="0" smtClean="0">
                <a:solidFill>
                  <a:schemeClr val="bg1"/>
                </a:solidFill>
                <a:latin typeface="Aharoni" pitchFamily="2" charset="-79"/>
                <a:cs typeface="Aharoni" pitchFamily="2" charset="-79"/>
              </a:rPr>
              <a:t>Welcome to all </a:t>
            </a:r>
          </a:p>
          <a:p>
            <a:pPr algn="ctr"/>
            <a:r>
              <a:rPr lang="en-US" sz="4000" dirty="0" smtClean="0">
                <a:solidFill>
                  <a:schemeClr val="bg1"/>
                </a:solidFill>
                <a:latin typeface="Aharoni" pitchFamily="2" charset="-79"/>
                <a:cs typeface="Aharoni" pitchFamily="2" charset="-79"/>
              </a:rPr>
              <a:t>for the Advertising  Online lecture </a:t>
            </a:r>
            <a:endParaRPr lang="en-US" sz="4000" dirty="0">
              <a:solidFill>
                <a:schemeClr val="bg1"/>
              </a:solidFill>
              <a:latin typeface="Aharoni" pitchFamily="2" charset="-79"/>
              <a:cs typeface="Aharoni" pitchFamily="2" charset="-79"/>
            </a:endParaRPr>
          </a:p>
        </p:txBody>
      </p:sp>
      <p:sp>
        <p:nvSpPr>
          <p:cNvPr id="4" name="TextBox 3"/>
          <p:cNvSpPr txBox="1"/>
          <p:nvPr/>
        </p:nvSpPr>
        <p:spPr>
          <a:xfrm>
            <a:off x="4419600" y="4419600"/>
            <a:ext cx="4419600" cy="1569660"/>
          </a:xfrm>
          <a:prstGeom prst="rect">
            <a:avLst/>
          </a:prstGeom>
          <a:noFill/>
        </p:spPr>
        <p:txBody>
          <a:bodyPr wrap="square" rtlCol="0">
            <a:spAutoFit/>
          </a:bodyPr>
          <a:lstStyle/>
          <a:p>
            <a:r>
              <a:rPr lang="en-US" sz="3200" dirty="0" smtClean="0">
                <a:solidFill>
                  <a:schemeClr val="bg1"/>
                </a:solidFill>
                <a:latin typeface="Algerian" pitchFamily="82" charset="0"/>
              </a:rPr>
              <a:t>By </a:t>
            </a:r>
          </a:p>
          <a:p>
            <a:r>
              <a:rPr lang="en-US" sz="3200" dirty="0" smtClean="0">
                <a:solidFill>
                  <a:schemeClr val="bg1"/>
                </a:solidFill>
                <a:latin typeface="Algerian" pitchFamily="82" charset="0"/>
              </a:rPr>
              <a:t>D</a:t>
            </a:r>
            <a:r>
              <a:rPr lang="en-US" sz="3200" dirty="0" smtClean="0">
                <a:solidFill>
                  <a:schemeClr val="bg1"/>
                </a:solidFill>
                <a:latin typeface="Algerian" pitchFamily="82" charset="0"/>
              </a:rPr>
              <a:t>r</a:t>
            </a:r>
            <a:r>
              <a:rPr lang="en-US" sz="3200" dirty="0" smtClean="0">
                <a:solidFill>
                  <a:schemeClr val="bg1"/>
                </a:solidFill>
                <a:latin typeface="Algerian" pitchFamily="82" charset="0"/>
              </a:rPr>
              <a:t>. Dhiraj Ovhal </a:t>
            </a:r>
          </a:p>
          <a:p>
            <a:r>
              <a:rPr lang="en-US" sz="3200" dirty="0" smtClean="0">
                <a:solidFill>
                  <a:schemeClr val="bg1"/>
                </a:solidFill>
                <a:latin typeface="Algerian" pitchFamily="82" charset="0"/>
              </a:rPr>
              <a:t>HOD of Commerce  </a:t>
            </a:r>
            <a:endParaRPr lang="en-US" sz="3200" dirty="0">
              <a:solidFill>
                <a:schemeClr val="bg1"/>
              </a:solidFill>
              <a:latin typeface="Algerian" pitchFamily="8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5486" cy="6858000"/>
          </a:xfrm>
        </p:spPr>
      </p:pic>
      <p:sp>
        <p:nvSpPr>
          <p:cNvPr id="4" name="TextBox 3"/>
          <p:cNvSpPr txBox="1"/>
          <p:nvPr/>
        </p:nvSpPr>
        <p:spPr>
          <a:xfrm>
            <a:off x="838200" y="1066800"/>
            <a:ext cx="7924800" cy="5693866"/>
          </a:xfrm>
          <a:prstGeom prst="rect">
            <a:avLst/>
          </a:prstGeom>
          <a:noFill/>
        </p:spPr>
        <p:txBody>
          <a:bodyPr wrap="square" rtlCol="0">
            <a:spAutoFit/>
          </a:bodyPr>
          <a:lstStyle/>
          <a:p>
            <a:pPr marL="514350" indent="-514350"/>
            <a:r>
              <a:rPr lang="en-US" sz="2800" b="1" u="sng" dirty="0" smtClean="0">
                <a:solidFill>
                  <a:schemeClr val="bg1"/>
                </a:solidFill>
                <a:latin typeface="Aharoni" pitchFamily="2" charset="-79"/>
                <a:cs typeface="Aharoni" pitchFamily="2" charset="-79"/>
              </a:rPr>
              <a:t>3</a:t>
            </a:r>
            <a:r>
              <a:rPr lang="en-US" sz="2800" b="1" u="sng" dirty="0" smtClean="0">
                <a:solidFill>
                  <a:srgbClr val="FFFF00"/>
                </a:solidFill>
                <a:latin typeface="Aharoni" pitchFamily="2" charset="-79"/>
                <a:cs typeface="Aharoni" pitchFamily="2" charset="-79"/>
              </a:rPr>
              <a:t>. Account Services :-</a:t>
            </a:r>
          </a:p>
          <a:p>
            <a:pPr marL="514350" indent="-514350"/>
            <a:endParaRPr lang="en-US" sz="2800" b="1" u="sng" dirty="0" smtClean="0">
              <a:solidFill>
                <a:schemeClr val="bg1"/>
              </a:solidFill>
              <a:latin typeface="Aharoni" pitchFamily="2" charset="-79"/>
              <a:cs typeface="Aharoni" pitchFamily="2" charset="-79"/>
            </a:endParaRPr>
          </a:p>
          <a:p>
            <a:pPr lvl="0">
              <a:buFont typeface="Wingdings" pitchFamily="2" charset="2"/>
              <a:buChar char="Ø"/>
            </a:pPr>
            <a:r>
              <a:rPr lang="en-US" sz="2800" dirty="0" smtClean="0">
                <a:solidFill>
                  <a:srgbClr val="FFFF00"/>
                </a:solidFill>
              </a:rPr>
              <a:t>Ad plan:-</a:t>
            </a:r>
          </a:p>
          <a:p>
            <a:r>
              <a:rPr lang="en-US" sz="2800" dirty="0" smtClean="0">
                <a:solidFill>
                  <a:schemeClr val="bg1"/>
                </a:solidFill>
              </a:rPr>
              <a:t>product and problems and formulates advertising plan and after the client's approval of the plan, he looks after the execution of the same</a:t>
            </a:r>
            <a:r>
              <a:rPr lang="en-US" sz="2800" dirty="0" smtClean="0">
                <a:solidFill>
                  <a:schemeClr val="bg1"/>
                </a:solidFill>
              </a:rPr>
              <a:t>.</a:t>
            </a:r>
          </a:p>
          <a:p>
            <a:r>
              <a:rPr lang="en-US" sz="2800" dirty="0" smtClean="0">
                <a:solidFill>
                  <a:schemeClr val="bg1"/>
                </a:solidFill>
              </a:rPr>
              <a:t> </a:t>
            </a:r>
            <a:r>
              <a:rPr lang="en-US" sz="2800" dirty="0" smtClean="0">
                <a:solidFill>
                  <a:schemeClr val="bg1"/>
                </a:solidFill>
              </a:rPr>
              <a:t>The account supervisor coordinates the work of account executives, and reports to the Vice President of Account Services.</a:t>
            </a:r>
          </a:p>
          <a:p>
            <a:r>
              <a:rPr lang="en-US" sz="2800" dirty="0" smtClean="0">
                <a:solidFill>
                  <a:schemeClr val="bg1"/>
                </a:solidFill>
              </a:rPr>
              <a:t/>
            </a:r>
            <a:br>
              <a:rPr lang="en-US" sz="2800" dirty="0" smtClean="0">
                <a:solidFill>
                  <a:schemeClr val="bg1"/>
                </a:solidFill>
              </a:rPr>
            </a:br>
            <a:endParaRPr lang="en-US" sz="2800" dirty="0" smtClean="0">
              <a:solidFill>
                <a:schemeClr val="bg1"/>
              </a:solidFill>
            </a:endParaRPr>
          </a:p>
          <a:p>
            <a:pPr lvl="0"/>
            <a:endParaRPr lang="en-US" sz="2800" dirty="0" smtClean="0">
              <a:solidFill>
                <a:schemeClr val="bg1"/>
              </a:solidFill>
            </a:endParaRPr>
          </a:p>
          <a:p>
            <a:pPr lvl="0">
              <a:buFont typeface="Wingdings" pitchFamily="2" charset="2"/>
              <a:buChar char="Ø"/>
            </a:pPr>
            <a:endParaRPr lang="en-US" sz="2800" b="1" u="sng" dirty="0" smtClean="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5486" cy="6858000"/>
          </a:xfrm>
        </p:spPr>
      </p:pic>
      <p:sp>
        <p:nvSpPr>
          <p:cNvPr id="4" name="TextBox 3"/>
          <p:cNvSpPr txBox="1"/>
          <p:nvPr/>
        </p:nvSpPr>
        <p:spPr>
          <a:xfrm>
            <a:off x="838200" y="1066800"/>
            <a:ext cx="7924800" cy="3970318"/>
          </a:xfrm>
          <a:prstGeom prst="rect">
            <a:avLst/>
          </a:prstGeom>
          <a:noFill/>
        </p:spPr>
        <p:txBody>
          <a:bodyPr wrap="square" rtlCol="0">
            <a:spAutoFit/>
          </a:bodyPr>
          <a:lstStyle/>
          <a:p>
            <a:pPr marL="514350" indent="-514350"/>
            <a:r>
              <a:rPr lang="en-US" sz="2800" b="1" u="sng" dirty="0" smtClean="0">
                <a:solidFill>
                  <a:schemeClr val="bg1"/>
                </a:solidFill>
                <a:latin typeface="Aharoni" pitchFamily="2" charset="-79"/>
                <a:cs typeface="Aharoni" pitchFamily="2" charset="-79"/>
              </a:rPr>
              <a:t>3. Account Services </a:t>
            </a:r>
            <a:r>
              <a:rPr lang="en-US" sz="2800" b="1" u="sng" dirty="0" smtClean="0">
                <a:solidFill>
                  <a:schemeClr val="bg1"/>
                </a:solidFill>
                <a:latin typeface="Aharoni" pitchFamily="2" charset="-79"/>
                <a:cs typeface="Aharoni" pitchFamily="2" charset="-79"/>
              </a:rPr>
              <a:t>:-</a:t>
            </a:r>
          </a:p>
          <a:p>
            <a:pPr marL="514350" indent="-514350"/>
            <a:endParaRPr lang="en-US" sz="2800" dirty="0" smtClean="0">
              <a:solidFill>
                <a:schemeClr val="bg1"/>
              </a:solidFill>
            </a:endParaRPr>
          </a:p>
          <a:p>
            <a:pPr lvl="0">
              <a:buFont typeface="Wingdings" pitchFamily="2" charset="2"/>
              <a:buChar char="Ø"/>
            </a:pPr>
            <a:r>
              <a:rPr lang="en-US" sz="2800" dirty="0" smtClean="0">
                <a:solidFill>
                  <a:srgbClr val="FFFF00"/>
                </a:solidFill>
              </a:rPr>
              <a:t>Ad budget:- </a:t>
            </a:r>
          </a:p>
          <a:p>
            <a:r>
              <a:rPr lang="en-US" sz="2800" dirty="0" smtClean="0">
                <a:solidFill>
                  <a:schemeClr val="bg1"/>
                </a:solidFill>
              </a:rPr>
              <a:t>The account executive may assist the media</a:t>
            </a:r>
          </a:p>
          <a:p>
            <a:r>
              <a:rPr lang="en-US" sz="2800" dirty="0" smtClean="0">
                <a:solidFill>
                  <a:schemeClr val="bg1"/>
                </a:solidFill>
              </a:rPr>
              <a:t>planning department in preparation of advertising budget of the client.</a:t>
            </a:r>
          </a:p>
          <a:p>
            <a:r>
              <a:rPr lang="en-US" sz="2800" dirty="0" smtClean="0">
                <a:solidFill>
                  <a:schemeClr val="bg1"/>
                </a:solidFill>
              </a:rPr>
              <a:t/>
            </a:r>
            <a:br>
              <a:rPr lang="en-US" sz="2800" dirty="0" smtClean="0">
                <a:solidFill>
                  <a:schemeClr val="bg1"/>
                </a:solidFill>
              </a:rPr>
            </a:br>
            <a:endParaRPr lang="en-US" sz="2800" dirty="0" smtClean="0">
              <a:solidFill>
                <a:schemeClr val="bg1"/>
              </a:solidFill>
            </a:endParaRPr>
          </a:p>
          <a:p>
            <a:pPr lvl="0"/>
            <a:endParaRPr lang="en-US" sz="2800" dirty="0" smtClean="0">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5486" cy="6858000"/>
          </a:xfrm>
        </p:spPr>
      </p:pic>
      <p:sp>
        <p:nvSpPr>
          <p:cNvPr id="4" name="TextBox 3"/>
          <p:cNvSpPr txBox="1"/>
          <p:nvPr/>
        </p:nvSpPr>
        <p:spPr>
          <a:xfrm>
            <a:off x="838200" y="1066800"/>
            <a:ext cx="7924800" cy="3970318"/>
          </a:xfrm>
          <a:prstGeom prst="rect">
            <a:avLst/>
          </a:prstGeom>
          <a:noFill/>
        </p:spPr>
        <p:txBody>
          <a:bodyPr wrap="square" rtlCol="0">
            <a:spAutoFit/>
          </a:bodyPr>
          <a:lstStyle/>
          <a:p>
            <a:pPr marL="514350" indent="-514350"/>
            <a:r>
              <a:rPr lang="en-US" sz="2800" b="1" u="sng" dirty="0" smtClean="0">
                <a:solidFill>
                  <a:schemeClr val="bg1"/>
                </a:solidFill>
                <a:latin typeface="Aharoni" pitchFamily="2" charset="-79"/>
                <a:cs typeface="Aharoni" pitchFamily="2" charset="-79"/>
              </a:rPr>
              <a:t>3. Account Services </a:t>
            </a:r>
            <a:r>
              <a:rPr lang="en-US" sz="2800" b="1" u="sng" dirty="0" smtClean="0">
                <a:solidFill>
                  <a:schemeClr val="bg1"/>
                </a:solidFill>
                <a:latin typeface="Aharoni" pitchFamily="2" charset="-79"/>
                <a:cs typeface="Aharoni" pitchFamily="2" charset="-79"/>
              </a:rPr>
              <a:t>:-</a:t>
            </a:r>
          </a:p>
          <a:p>
            <a:pPr marL="514350" indent="-514350"/>
            <a:endParaRPr lang="en-US" sz="2800" dirty="0" smtClean="0">
              <a:solidFill>
                <a:schemeClr val="bg1"/>
              </a:solidFill>
            </a:endParaRPr>
          </a:p>
          <a:p>
            <a:pPr>
              <a:buFont typeface="Wingdings" pitchFamily="2" charset="2"/>
              <a:buChar char="Ø"/>
            </a:pPr>
            <a:r>
              <a:rPr lang="en-US" sz="2800" dirty="0" smtClean="0">
                <a:solidFill>
                  <a:srgbClr val="FFFF00"/>
                </a:solidFill>
                <a:latin typeface="Aharoni" pitchFamily="2" charset="-79"/>
                <a:cs typeface="Aharoni" pitchFamily="2" charset="-79"/>
              </a:rPr>
              <a:t>Client relationship</a:t>
            </a:r>
            <a:r>
              <a:rPr lang="en-US" sz="2800" dirty="0" smtClean="0">
                <a:solidFill>
                  <a:schemeClr val="bg1"/>
                </a:solidFill>
                <a:latin typeface="Aharoni" pitchFamily="2" charset="-79"/>
                <a:cs typeface="Aharoni" pitchFamily="2" charset="-79"/>
              </a:rPr>
              <a:t>:-</a:t>
            </a:r>
          </a:p>
          <a:p>
            <a:pPr>
              <a:buFont typeface="Wingdings" pitchFamily="2" charset="2"/>
              <a:buChar char="Ø"/>
            </a:pPr>
            <a:r>
              <a:rPr lang="en-US" sz="2800" dirty="0" smtClean="0">
                <a:solidFill>
                  <a:schemeClr val="bg1"/>
                </a:solidFill>
                <a:latin typeface="Aharoni" pitchFamily="2" charset="-79"/>
                <a:cs typeface="Aharoni" pitchFamily="2" charset="-79"/>
              </a:rPr>
              <a:t>The account executives support the Vice President in maintaining good rapport and relations with the client. Regular meetings are held between the account executives and the client representatives.</a:t>
            </a:r>
          </a:p>
          <a:p>
            <a:pPr>
              <a:buFont typeface="Wingdings" pitchFamily="2" charset="2"/>
              <a:buChar char="Ø"/>
            </a:pPr>
            <a:endParaRPr lang="en-US" sz="2800" b="1" u="sng" dirty="0" smtClean="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838200" y="990600"/>
            <a:ext cx="7696200" cy="7109639"/>
          </a:xfrm>
          <a:prstGeom prst="rect">
            <a:avLst/>
          </a:prstGeom>
          <a:noFill/>
        </p:spPr>
        <p:txBody>
          <a:bodyPr wrap="square" rtlCol="0">
            <a:spAutoFit/>
          </a:bodyPr>
          <a:lstStyle/>
          <a:p>
            <a:r>
              <a:rPr lang="en-US" sz="3200" u="sng" dirty="0" smtClean="0">
                <a:solidFill>
                  <a:srgbClr val="FFFF00"/>
                </a:solidFill>
                <a:latin typeface="Aharoni" pitchFamily="2" charset="-79"/>
                <a:cs typeface="Aharoni" pitchFamily="2" charset="-79"/>
              </a:rPr>
              <a:t>4. Management &amp; Finance :-</a:t>
            </a:r>
          </a:p>
          <a:p>
            <a:endParaRPr lang="en-US" sz="3200" u="sng" dirty="0" smtClean="0">
              <a:solidFill>
                <a:schemeClr val="bg1"/>
              </a:solidFill>
              <a:latin typeface="Aharoni" pitchFamily="2" charset="-79"/>
              <a:cs typeface="Aharoni" pitchFamily="2" charset="-79"/>
            </a:endParaRPr>
          </a:p>
          <a:p>
            <a:pPr lvl="0">
              <a:buFont typeface="Wingdings" pitchFamily="2" charset="2"/>
              <a:buChar char="Ø"/>
            </a:pPr>
            <a:r>
              <a:rPr lang="en-US" sz="3200" dirty="0" smtClean="0">
                <a:solidFill>
                  <a:srgbClr val="FFFF00"/>
                </a:solidFill>
                <a:latin typeface="Aharoni" pitchFamily="2" charset="-79"/>
                <a:cs typeface="Aharoni" pitchFamily="2" charset="-79"/>
              </a:rPr>
              <a:t>Office Management:-</a:t>
            </a:r>
          </a:p>
          <a:p>
            <a:r>
              <a:rPr lang="en-US" sz="2800" dirty="0" smtClean="0">
                <a:solidFill>
                  <a:schemeClr val="bg1"/>
                </a:solidFill>
                <a:latin typeface="Aharoni" pitchFamily="2" charset="-79"/>
                <a:cs typeface="Aharoni" pitchFamily="2" charset="-79"/>
              </a:rPr>
              <a:t>The Vice President of this department is responsible for the office management and looks after personnel (HR) matters relating to selection, training, promotion, transfer, etc. This department provides administrative services such as maintaining records.</a:t>
            </a:r>
          </a:p>
          <a:p>
            <a:pPr>
              <a:buFont typeface="Wingdings" pitchFamily="2" charset="2"/>
              <a:buChar char="Ø"/>
            </a:pPr>
            <a:r>
              <a:rPr lang="en-US" sz="3200" dirty="0" smtClean="0">
                <a:solidFill>
                  <a:schemeClr val="bg1"/>
                </a:solidFill>
                <a:latin typeface="Aharoni" pitchFamily="2" charset="-79"/>
                <a:cs typeface="Aharoni" pitchFamily="2" charset="-79"/>
              </a:rPr>
              <a:t/>
            </a:r>
            <a:br>
              <a:rPr lang="en-US" sz="3200" dirty="0" smtClean="0">
                <a:solidFill>
                  <a:schemeClr val="bg1"/>
                </a:solidFill>
                <a:latin typeface="Aharoni" pitchFamily="2" charset="-79"/>
                <a:cs typeface="Aharoni" pitchFamily="2" charset="-79"/>
              </a:rPr>
            </a:br>
            <a:endParaRPr lang="en-US" sz="3200" dirty="0" smtClean="0">
              <a:solidFill>
                <a:schemeClr val="bg1"/>
              </a:solidFill>
              <a:latin typeface="Aharoni" pitchFamily="2" charset="-79"/>
              <a:cs typeface="Aharoni" pitchFamily="2" charset="-79"/>
            </a:endParaRPr>
          </a:p>
          <a:p>
            <a:endParaRPr lang="en-US" sz="3200" u="sng" dirty="0" smtClean="0">
              <a:solidFill>
                <a:schemeClr val="bg1"/>
              </a:solidFill>
              <a:latin typeface="Aharoni" pitchFamily="2" charset="-79"/>
              <a:cs typeface="Aharoni" pitchFamily="2" charset="-79"/>
            </a:endParaRPr>
          </a:p>
          <a:p>
            <a:endParaRPr lang="en-US" sz="3200" u="sng" dirty="0" smtClean="0">
              <a:solidFill>
                <a:schemeClr val="bg1"/>
              </a:solidFill>
              <a:latin typeface="Aharoni" pitchFamily="2" charset="-79"/>
              <a:cs typeface="Aharoni" pitchFamily="2" charset="-79"/>
            </a:endParaRPr>
          </a:p>
          <a:p>
            <a:pPr>
              <a:buFont typeface="Wingdings" pitchFamily="2" charset="2"/>
              <a:buChar char="Ø"/>
            </a:pPr>
            <a:endParaRPr lang="en-US" sz="3200" u="sng" dirty="0" smtClean="0">
              <a:solidFill>
                <a:schemeClr val="bg1"/>
              </a:solidFill>
              <a:latin typeface="Aharoni" pitchFamily="2" charset="-79"/>
              <a:cs typeface="Aharoni" pitchFamily="2" charset="-79"/>
            </a:endParaRPr>
          </a:p>
          <a:p>
            <a:endParaRPr lang="en-US" sz="3200" u="sng"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838200" y="990600"/>
            <a:ext cx="7696200" cy="6986528"/>
          </a:xfrm>
          <a:prstGeom prst="rect">
            <a:avLst/>
          </a:prstGeom>
          <a:noFill/>
        </p:spPr>
        <p:txBody>
          <a:bodyPr wrap="square" rtlCol="0">
            <a:spAutoFit/>
          </a:bodyPr>
          <a:lstStyle/>
          <a:p>
            <a:r>
              <a:rPr lang="en-US" sz="3200" u="sng" dirty="0" smtClean="0">
                <a:solidFill>
                  <a:schemeClr val="bg1"/>
                </a:solidFill>
                <a:latin typeface="Aharoni" pitchFamily="2" charset="-79"/>
                <a:cs typeface="Aharoni" pitchFamily="2" charset="-79"/>
              </a:rPr>
              <a:t>4. Management &amp; Finance :-</a:t>
            </a:r>
          </a:p>
          <a:p>
            <a:endParaRPr lang="en-US" sz="3200" u="sng" dirty="0" smtClean="0">
              <a:solidFill>
                <a:schemeClr val="bg1"/>
              </a:solidFill>
              <a:latin typeface="Aharoni" pitchFamily="2" charset="-79"/>
              <a:cs typeface="Aharoni" pitchFamily="2" charset="-79"/>
            </a:endParaRPr>
          </a:p>
          <a:p>
            <a:pPr lvl="0">
              <a:buFont typeface="Wingdings" pitchFamily="2" charset="2"/>
              <a:buChar char="Ø"/>
            </a:pPr>
            <a:r>
              <a:rPr lang="en-US" sz="3200" dirty="0" smtClean="0">
                <a:solidFill>
                  <a:srgbClr val="FFFF00"/>
                </a:solidFill>
                <a:latin typeface="Aharoni" pitchFamily="2" charset="-79"/>
                <a:cs typeface="Aharoni" pitchFamily="2" charset="-79"/>
              </a:rPr>
              <a:t>Finance:-</a:t>
            </a:r>
          </a:p>
          <a:p>
            <a:pPr>
              <a:buFont typeface="Wingdings" pitchFamily="2" charset="2"/>
              <a:buChar char="Ø"/>
            </a:pPr>
            <a:r>
              <a:rPr lang="en-US" sz="3200" dirty="0" smtClean="0">
                <a:solidFill>
                  <a:schemeClr val="bg1"/>
                </a:solidFill>
                <a:latin typeface="Aharoni" pitchFamily="2" charset="-79"/>
                <a:cs typeface="Aharoni" pitchFamily="2" charset="-79"/>
              </a:rPr>
              <a:t>The finance section deals with internal budget, cash flow, develop investment plans</a:t>
            </a:r>
            <a:r>
              <a:rPr lang="en-US" sz="3200" dirty="0" smtClean="0">
                <a:solidFill>
                  <a:schemeClr val="bg1"/>
                </a:solidFill>
                <a:latin typeface="Aharoni" pitchFamily="2" charset="-79"/>
                <a:cs typeface="Aharoni" pitchFamily="2" charset="-79"/>
              </a:rPr>
              <a:t>.</a:t>
            </a:r>
          </a:p>
          <a:p>
            <a:pPr>
              <a:buFont typeface="Wingdings" pitchFamily="2" charset="2"/>
              <a:buChar char="Ø"/>
            </a:pPr>
            <a:r>
              <a:rPr lang="en-US" sz="3200" dirty="0" smtClean="0">
                <a:solidFill>
                  <a:schemeClr val="bg1"/>
                </a:solidFill>
                <a:latin typeface="Aharoni" pitchFamily="2" charset="-79"/>
                <a:cs typeface="Aharoni" pitchFamily="2" charset="-79"/>
              </a:rPr>
              <a:t> </a:t>
            </a:r>
            <a:r>
              <a:rPr lang="en-US" sz="3200" dirty="0" smtClean="0">
                <a:solidFill>
                  <a:schemeClr val="bg1"/>
                </a:solidFill>
                <a:latin typeface="Aharoni" pitchFamily="2" charset="-79"/>
                <a:cs typeface="Aharoni" pitchFamily="2" charset="-79"/>
              </a:rPr>
              <a:t>It also makes analysis of profit and loss statements.</a:t>
            </a:r>
          </a:p>
          <a:p>
            <a:r>
              <a:rPr lang="en-US" sz="3200" dirty="0" smtClean="0">
                <a:solidFill>
                  <a:schemeClr val="bg1"/>
                </a:solidFill>
                <a:latin typeface="Aharoni" pitchFamily="2" charset="-79"/>
                <a:cs typeface="Aharoni" pitchFamily="2" charset="-79"/>
              </a:rPr>
              <a:t/>
            </a:r>
            <a:br>
              <a:rPr lang="en-US" sz="3200" dirty="0" smtClean="0">
                <a:solidFill>
                  <a:schemeClr val="bg1"/>
                </a:solidFill>
                <a:latin typeface="Aharoni" pitchFamily="2" charset="-79"/>
                <a:cs typeface="Aharoni" pitchFamily="2" charset="-79"/>
              </a:rPr>
            </a:br>
            <a:endParaRPr lang="en-US" sz="3200" dirty="0" smtClean="0">
              <a:solidFill>
                <a:schemeClr val="bg1"/>
              </a:solidFill>
              <a:latin typeface="Aharoni" pitchFamily="2" charset="-79"/>
              <a:cs typeface="Aharoni" pitchFamily="2" charset="-79"/>
            </a:endParaRPr>
          </a:p>
          <a:p>
            <a:endParaRPr lang="en-US" sz="3200" u="sng" dirty="0" smtClean="0">
              <a:solidFill>
                <a:schemeClr val="bg1"/>
              </a:solidFill>
              <a:latin typeface="Aharoni" pitchFamily="2" charset="-79"/>
              <a:cs typeface="Aharoni" pitchFamily="2" charset="-79"/>
            </a:endParaRPr>
          </a:p>
          <a:p>
            <a:endParaRPr lang="en-US" sz="3200" u="sng" dirty="0" smtClean="0">
              <a:solidFill>
                <a:schemeClr val="bg1"/>
              </a:solidFill>
              <a:latin typeface="Aharoni" pitchFamily="2" charset="-79"/>
              <a:cs typeface="Aharoni" pitchFamily="2" charset="-79"/>
            </a:endParaRPr>
          </a:p>
          <a:p>
            <a:pPr>
              <a:buFont typeface="Wingdings" pitchFamily="2" charset="2"/>
              <a:buChar char="Ø"/>
            </a:pPr>
            <a:endParaRPr lang="en-US" sz="3200" u="sng" dirty="0" smtClean="0">
              <a:solidFill>
                <a:schemeClr val="bg1"/>
              </a:solidFill>
              <a:latin typeface="Aharoni" pitchFamily="2" charset="-79"/>
              <a:cs typeface="Aharoni" pitchFamily="2" charset="-79"/>
            </a:endParaRPr>
          </a:p>
          <a:p>
            <a:endParaRPr lang="en-US" sz="3200" u="sng"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838200" y="990600"/>
            <a:ext cx="7696200" cy="6494085"/>
          </a:xfrm>
          <a:prstGeom prst="rect">
            <a:avLst/>
          </a:prstGeom>
          <a:noFill/>
        </p:spPr>
        <p:txBody>
          <a:bodyPr wrap="square" rtlCol="0">
            <a:spAutoFit/>
          </a:bodyPr>
          <a:lstStyle/>
          <a:p>
            <a:r>
              <a:rPr lang="en-US" sz="3200" u="sng" dirty="0" smtClean="0">
                <a:solidFill>
                  <a:schemeClr val="bg1"/>
                </a:solidFill>
                <a:latin typeface="Aharoni" pitchFamily="2" charset="-79"/>
                <a:cs typeface="Aharoni" pitchFamily="2" charset="-79"/>
              </a:rPr>
              <a:t>4. Management &amp; Finance :-</a:t>
            </a:r>
          </a:p>
          <a:p>
            <a:endParaRPr lang="en-US" sz="3200" u="sng" dirty="0" smtClean="0">
              <a:solidFill>
                <a:schemeClr val="bg1"/>
              </a:solidFill>
              <a:latin typeface="Aharoni" pitchFamily="2" charset="-79"/>
              <a:cs typeface="Aharoni" pitchFamily="2" charset="-79"/>
            </a:endParaRPr>
          </a:p>
          <a:p>
            <a:pPr lvl="0">
              <a:buFont typeface="Wingdings" pitchFamily="2" charset="2"/>
              <a:buChar char="Ø"/>
            </a:pPr>
            <a:r>
              <a:rPr lang="en-US" sz="3200" dirty="0" smtClean="0">
                <a:solidFill>
                  <a:srgbClr val="FFFF00"/>
                </a:solidFill>
                <a:latin typeface="Aharoni" pitchFamily="2" charset="-79"/>
                <a:cs typeface="Aharoni" pitchFamily="2" charset="-79"/>
              </a:rPr>
              <a:t>Accounting. </a:t>
            </a:r>
          </a:p>
          <a:p>
            <a:r>
              <a:rPr lang="en-US" sz="3200" dirty="0" smtClean="0">
                <a:solidFill>
                  <a:schemeClr val="bg1"/>
                </a:solidFill>
                <a:latin typeface="Aharoni" pitchFamily="2" charset="-79"/>
                <a:cs typeface="Aharoni" pitchFamily="2" charset="-79"/>
              </a:rPr>
              <a:t>The accounting section looks after receipts and payments. </a:t>
            </a:r>
            <a:endParaRPr lang="en-US" sz="3200" dirty="0" smtClean="0">
              <a:solidFill>
                <a:schemeClr val="bg1"/>
              </a:solidFill>
              <a:latin typeface="Aharoni" pitchFamily="2" charset="-79"/>
              <a:cs typeface="Aharoni" pitchFamily="2" charset="-79"/>
            </a:endParaRPr>
          </a:p>
          <a:p>
            <a:r>
              <a:rPr lang="en-US" sz="3200" dirty="0" smtClean="0">
                <a:solidFill>
                  <a:schemeClr val="bg1"/>
                </a:solidFill>
                <a:latin typeface="Aharoni" pitchFamily="2" charset="-79"/>
                <a:cs typeface="Aharoni" pitchFamily="2" charset="-79"/>
              </a:rPr>
              <a:t>It </a:t>
            </a:r>
            <a:r>
              <a:rPr lang="en-US" sz="3200" dirty="0" smtClean="0">
                <a:solidFill>
                  <a:schemeClr val="bg1"/>
                </a:solidFill>
                <a:latin typeface="Aharoni" pitchFamily="2" charset="-79"/>
                <a:cs typeface="Aharoni" pitchFamily="2" charset="-79"/>
              </a:rPr>
              <a:t>is responsible for collecting fees from the clients and making payment of media bills through the media section.</a:t>
            </a:r>
          </a:p>
          <a:p>
            <a:r>
              <a:rPr lang="en-US" sz="3200" u="sng" dirty="0" smtClean="0">
                <a:solidFill>
                  <a:schemeClr val="bg1"/>
                </a:solidFill>
                <a:latin typeface="Aharoni" pitchFamily="2" charset="-79"/>
                <a:cs typeface="Aharoni" pitchFamily="2" charset="-79"/>
              </a:rPr>
              <a:t/>
            </a:r>
            <a:br>
              <a:rPr lang="en-US" sz="3200" u="sng" dirty="0" smtClean="0">
                <a:solidFill>
                  <a:schemeClr val="bg1"/>
                </a:solidFill>
                <a:latin typeface="Aharoni" pitchFamily="2" charset="-79"/>
                <a:cs typeface="Aharoni" pitchFamily="2" charset="-79"/>
              </a:rPr>
            </a:br>
            <a:endParaRPr lang="en-US" sz="3200" u="sng" dirty="0" smtClean="0">
              <a:solidFill>
                <a:schemeClr val="bg1"/>
              </a:solidFill>
              <a:latin typeface="Aharoni" pitchFamily="2" charset="-79"/>
              <a:cs typeface="Aharoni" pitchFamily="2" charset="-79"/>
            </a:endParaRPr>
          </a:p>
          <a:p>
            <a:endParaRPr lang="en-US" sz="3200" u="sng" dirty="0" smtClean="0">
              <a:solidFill>
                <a:schemeClr val="bg1"/>
              </a:solidFill>
              <a:latin typeface="Aharoni" pitchFamily="2" charset="-79"/>
              <a:cs typeface="Aharoni" pitchFamily="2" charset="-79"/>
            </a:endParaRPr>
          </a:p>
          <a:p>
            <a:pPr>
              <a:buFont typeface="Wingdings" pitchFamily="2" charset="2"/>
              <a:buChar char="Ø"/>
            </a:pPr>
            <a:endParaRPr lang="en-US" sz="3200" u="sng" dirty="0" smtClean="0">
              <a:solidFill>
                <a:schemeClr val="bg1"/>
              </a:solidFill>
              <a:latin typeface="Aharoni" pitchFamily="2" charset="-79"/>
              <a:cs typeface="Aharoni" pitchFamily="2" charset="-79"/>
            </a:endParaRPr>
          </a:p>
          <a:p>
            <a:endParaRPr lang="en-US" sz="3200" u="sng"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4"/>
          </a:xfrm>
        </p:spPr>
      </p:pic>
      <p:sp>
        <p:nvSpPr>
          <p:cNvPr id="5" name="TextBox 4"/>
          <p:cNvSpPr txBox="1"/>
          <p:nvPr/>
        </p:nvSpPr>
        <p:spPr>
          <a:xfrm>
            <a:off x="914400" y="381000"/>
            <a:ext cx="7620000" cy="58477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US" sz="3200" dirty="0" smtClean="0"/>
              <a:t>Q.4 Structure and Services of Ad agency?</a:t>
            </a:r>
            <a:endParaRPr lang="en-US" sz="3200" dirty="0"/>
          </a:p>
        </p:txBody>
      </p:sp>
      <p:graphicFrame>
        <p:nvGraphicFramePr>
          <p:cNvPr id="7" name="Table 6"/>
          <p:cNvGraphicFramePr>
            <a:graphicFrameLocks noGrp="1"/>
          </p:cNvGraphicFramePr>
          <p:nvPr/>
        </p:nvGraphicFramePr>
        <p:xfrm>
          <a:off x="457200" y="1219200"/>
          <a:ext cx="8305800" cy="5066746"/>
        </p:xfrm>
        <a:graphic>
          <a:graphicData uri="http://schemas.openxmlformats.org/drawingml/2006/table">
            <a:tbl>
              <a:tblPr firstRow="1" bandRow="1">
                <a:tableStyleId>{F5AB1C69-6EDB-4FF4-983F-18BD219EF322}</a:tableStyleId>
              </a:tblPr>
              <a:tblGrid>
                <a:gridCol w="2076450"/>
                <a:gridCol w="2076450"/>
                <a:gridCol w="2076450"/>
                <a:gridCol w="2076450"/>
              </a:tblGrid>
              <a:tr h="386809">
                <a:tc gridSpan="4">
                  <a:txBody>
                    <a:bodyPr/>
                    <a:lstStyle/>
                    <a:p>
                      <a:pPr marL="0" marR="0" algn="ctr">
                        <a:lnSpc>
                          <a:spcPct val="115000"/>
                        </a:lnSpc>
                        <a:spcBef>
                          <a:spcPts val="0"/>
                        </a:spcBef>
                        <a:spcAft>
                          <a:spcPts val="0"/>
                        </a:spcAft>
                      </a:pPr>
                      <a:r>
                        <a:rPr lang="en-US" sz="2800" dirty="0" smtClean="0"/>
                        <a:t>President </a:t>
                      </a:r>
                      <a:endParaRPr lang="en-US" sz="2800"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tc>
                <a:tc hMerge="1">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tc>
                <a:tc hMerge="1">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tc>
              </a:tr>
              <a:tr h="790402">
                <a:tc>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5389">
                <a:tc>
                  <a:txBody>
                    <a:bodyPr/>
                    <a:lstStyle/>
                    <a:p>
                      <a:pPr marL="0" marR="0">
                        <a:lnSpc>
                          <a:spcPct val="115000"/>
                        </a:lnSpc>
                        <a:spcBef>
                          <a:spcPts val="0"/>
                        </a:spcBef>
                        <a:spcAft>
                          <a:spcPts val="0"/>
                        </a:spcAft>
                      </a:pPr>
                      <a:r>
                        <a:rPr lang="en-US" sz="2400" dirty="0"/>
                        <a:t>Vice-President Creative Services</a:t>
                      </a:r>
                      <a:endParaRPr lang="en-US" sz="2400"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a:t>Vice-President Media Services</a:t>
                      </a:r>
                      <a:endParaRPr lang="en-US" sz="240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a:t>Vice-President Account Services</a:t>
                      </a:r>
                      <a:endParaRPr lang="en-US" sz="240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a:t>Vice-President Management &amp; Finance</a:t>
                      </a:r>
                      <a:endParaRPr lang="en-US" sz="240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93021">
                <a:tc>
                  <a:txBody>
                    <a:bodyPr/>
                    <a:lstStyle/>
                    <a:p>
                      <a:pPr marL="342900" marR="0" lvl="0" indent="-342900">
                        <a:lnSpc>
                          <a:spcPct val="115000"/>
                        </a:lnSpc>
                        <a:spcBef>
                          <a:spcPts val="0"/>
                        </a:spcBef>
                        <a:spcAft>
                          <a:spcPts val="0"/>
                        </a:spcAft>
                        <a:buFont typeface="Symbol"/>
                        <a:buChar char=""/>
                      </a:pPr>
                      <a:r>
                        <a:rPr lang="en-US" sz="2400" dirty="0"/>
                        <a:t>Copy &amp; Art</a:t>
                      </a:r>
                    </a:p>
                    <a:p>
                      <a:pPr marL="342900" marR="0" lvl="0" indent="-342900">
                        <a:lnSpc>
                          <a:spcPct val="115000"/>
                        </a:lnSpc>
                        <a:spcBef>
                          <a:spcPts val="0"/>
                        </a:spcBef>
                        <a:spcAft>
                          <a:spcPts val="0"/>
                        </a:spcAft>
                        <a:buFont typeface="Symbol"/>
                        <a:buChar char=""/>
                      </a:pPr>
                      <a:r>
                        <a:rPr lang="en-US" sz="2400" dirty="0"/>
                        <a:t>Production </a:t>
                      </a:r>
                    </a:p>
                    <a:p>
                      <a:pPr marL="342900" marR="0" lvl="0" indent="-342900">
                        <a:lnSpc>
                          <a:spcPct val="115000"/>
                        </a:lnSpc>
                        <a:spcBef>
                          <a:spcPts val="0"/>
                        </a:spcBef>
                        <a:spcAft>
                          <a:spcPts val="0"/>
                        </a:spcAft>
                        <a:buFont typeface="Symbol"/>
                        <a:buChar char=""/>
                      </a:pPr>
                      <a:r>
                        <a:rPr lang="en-US" sz="2400" dirty="0"/>
                        <a:t>Traffic</a:t>
                      </a:r>
                      <a:endParaRPr lang="en-US" sz="2400"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marR="0" lvl="0" indent="-342900">
                        <a:lnSpc>
                          <a:spcPct val="115000"/>
                        </a:lnSpc>
                        <a:spcBef>
                          <a:spcPts val="0"/>
                        </a:spcBef>
                        <a:spcAft>
                          <a:spcPts val="0"/>
                        </a:spcAft>
                        <a:buFont typeface="Symbol"/>
                        <a:buChar char=""/>
                      </a:pPr>
                      <a:r>
                        <a:rPr lang="en-US" sz="2400" dirty="0"/>
                        <a:t>Media planning</a:t>
                      </a:r>
                    </a:p>
                    <a:p>
                      <a:pPr marL="342900" marR="0" lvl="0" indent="-342900">
                        <a:lnSpc>
                          <a:spcPct val="115000"/>
                        </a:lnSpc>
                        <a:spcBef>
                          <a:spcPts val="0"/>
                        </a:spcBef>
                        <a:spcAft>
                          <a:spcPts val="0"/>
                        </a:spcAft>
                        <a:buFont typeface="Symbol"/>
                        <a:buChar char=""/>
                      </a:pPr>
                      <a:r>
                        <a:rPr lang="en-US" sz="2400" dirty="0"/>
                        <a:t>Media buying</a:t>
                      </a:r>
                    </a:p>
                    <a:p>
                      <a:pPr marL="342900" marR="0" lvl="0" indent="-342900">
                        <a:lnSpc>
                          <a:spcPct val="115000"/>
                        </a:lnSpc>
                        <a:spcBef>
                          <a:spcPts val="0"/>
                        </a:spcBef>
                        <a:spcAft>
                          <a:spcPts val="0"/>
                        </a:spcAft>
                        <a:buFont typeface="Symbol"/>
                        <a:buChar char=""/>
                      </a:pPr>
                      <a:r>
                        <a:rPr lang="en-US" sz="2400" dirty="0"/>
                        <a:t>Media research</a:t>
                      </a:r>
                      <a:endParaRPr lang="en-US" sz="2400"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marR="0" lvl="0" indent="-342900">
                        <a:lnSpc>
                          <a:spcPct val="115000"/>
                        </a:lnSpc>
                        <a:spcBef>
                          <a:spcPts val="0"/>
                        </a:spcBef>
                        <a:spcAft>
                          <a:spcPts val="0"/>
                        </a:spcAft>
                        <a:buFont typeface="Symbol"/>
                        <a:buChar char=""/>
                      </a:pPr>
                      <a:r>
                        <a:rPr lang="en-US" sz="2400" dirty="0"/>
                        <a:t>Ad plan</a:t>
                      </a:r>
                    </a:p>
                    <a:p>
                      <a:pPr marL="342900" marR="0" lvl="0" indent="-342900">
                        <a:lnSpc>
                          <a:spcPct val="115000"/>
                        </a:lnSpc>
                        <a:spcBef>
                          <a:spcPts val="0"/>
                        </a:spcBef>
                        <a:spcAft>
                          <a:spcPts val="0"/>
                        </a:spcAft>
                        <a:buFont typeface="Symbol"/>
                        <a:buChar char=""/>
                      </a:pPr>
                      <a:r>
                        <a:rPr lang="en-US" sz="2400" dirty="0"/>
                        <a:t>Ad budget</a:t>
                      </a:r>
                    </a:p>
                    <a:p>
                      <a:pPr marL="342900" marR="0" lvl="0" indent="-342900">
                        <a:lnSpc>
                          <a:spcPct val="115000"/>
                        </a:lnSpc>
                        <a:spcBef>
                          <a:spcPts val="0"/>
                        </a:spcBef>
                        <a:spcAft>
                          <a:spcPts val="0"/>
                        </a:spcAft>
                        <a:buFont typeface="Symbol"/>
                        <a:buChar char=""/>
                      </a:pPr>
                      <a:r>
                        <a:rPr lang="en-US" sz="2400" dirty="0"/>
                        <a:t>Client relationship</a:t>
                      </a:r>
                      <a:endParaRPr lang="en-US" sz="2400"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marR="0" lvl="0" indent="-342900">
                        <a:lnSpc>
                          <a:spcPct val="115000"/>
                        </a:lnSpc>
                        <a:spcBef>
                          <a:spcPts val="0"/>
                        </a:spcBef>
                        <a:spcAft>
                          <a:spcPts val="0"/>
                        </a:spcAft>
                        <a:buFont typeface="Symbol"/>
                        <a:buChar char=""/>
                      </a:pPr>
                      <a:r>
                        <a:rPr lang="en-US" sz="2400" dirty="0"/>
                        <a:t>Office Management</a:t>
                      </a:r>
                    </a:p>
                    <a:p>
                      <a:pPr marL="342900" marR="0" lvl="0" indent="-342900">
                        <a:lnSpc>
                          <a:spcPct val="115000"/>
                        </a:lnSpc>
                        <a:spcBef>
                          <a:spcPts val="0"/>
                        </a:spcBef>
                        <a:spcAft>
                          <a:spcPts val="0"/>
                        </a:spcAft>
                        <a:buFont typeface="Symbol"/>
                        <a:buChar char=""/>
                      </a:pPr>
                      <a:r>
                        <a:rPr lang="en-US" sz="2400" dirty="0"/>
                        <a:t>Finance</a:t>
                      </a:r>
                    </a:p>
                    <a:p>
                      <a:pPr marL="342900" marR="0" lvl="0" indent="-342900">
                        <a:lnSpc>
                          <a:spcPct val="115000"/>
                        </a:lnSpc>
                        <a:spcBef>
                          <a:spcPts val="0"/>
                        </a:spcBef>
                        <a:spcAft>
                          <a:spcPts val="0"/>
                        </a:spcAft>
                        <a:buFont typeface="Symbol"/>
                        <a:buChar char=""/>
                      </a:pPr>
                      <a:r>
                        <a:rPr lang="en-US" sz="2400" dirty="0"/>
                        <a:t>Accounting</a:t>
                      </a:r>
                      <a:endParaRPr lang="en-US" sz="2400"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cxnSp>
        <p:nvCxnSpPr>
          <p:cNvPr id="10" name="Straight Arrow Connector 9"/>
          <p:cNvCxnSpPr/>
          <p:nvPr/>
        </p:nvCxnSpPr>
        <p:spPr>
          <a:xfrm rot="5400000">
            <a:off x="1258094" y="1866106"/>
            <a:ext cx="3810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a:off x="3467894" y="1866106"/>
            <a:ext cx="3810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5400000">
            <a:off x="5371306" y="1866106"/>
            <a:ext cx="3810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00000">
            <a:off x="7352506" y="1866106"/>
            <a:ext cx="3810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617538" y="0"/>
            <a:ext cx="9761538" cy="7319963"/>
          </a:xfrm>
        </p:spPr>
      </p:pic>
      <p:sp>
        <p:nvSpPr>
          <p:cNvPr id="4" name="TextBox 3"/>
          <p:cNvSpPr txBox="1"/>
          <p:nvPr/>
        </p:nvSpPr>
        <p:spPr>
          <a:xfrm>
            <a:off x="685800" y="1752600"/>
            <a:ext cx="6781800" cy="156966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US" sz="3200" dirty="0" smtClean="0"/>
              <a:t>Feedback Link</a:t>
            </a:r>
          </a:p>
          <a:p>
            <a:r>
              <a:rPr lang="en-US" sz="3200" dirty="0" smtClean="0">
                <a:hlinkClick r:id="rId3"/>
              </a:rPr>
              <a:t>https://forms.gle/U4Da9ykpniL3tpCdA</a:t>
            </a:r>
            <a:endParaRPr lang="en-US" sz="3200" dirty="0" smtClean="0"/>
          </a:p>
          <a:p>
            <a:endParaRPr lang="en-US" sz="3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617538" y="0"/>
            <a:ext cx="9761538" cy="7319963"/>
          </a:xfrm>
        </p:spPr>
      </p:pic>
      <p:sp>
        <p:nvSpPr>
          <p:cNvPr id="4" name="TextBox 3"/>
          <p:cNvSpPr txBox="1"/>
          <p:nvPr/>
        </p:nvSpPr>
        <p:spPr>
          <a:xfrm>
            <a:off x="1524000" y="1752600"/>
            <a:ext cx="5943600" cy="1446550"/>
          </a:xfrm>
          <a:prstGeom prst="rect">
            <a:avLst/>
          </a:prstGeom>
          <a:noFill/>
        </p:spPr>
        <p:txBody>
          <a:bodyPr wrap="square" rtlCol="0">
            <a:spAutoFit/>
          </a:bodyPr>
          <a:lstStyle/>
          <a:p>
            <a:pPr algn="ctr"/>
            <a:r>
              <a:rPr lang="en-US" sz="8800" dirty="0" smtClean="0">
                <a:solidFill>
                  <a:schemeClr val="bg1"/>
                </a:solidFill>
                <a:latin typeface="Aharoni" pitchFamily="2" charset="-79"/>
                <a:cs typeface="Aharoni" pitchFamily="2" charset="-79"/>
              </a:rPr>
              <a:t>Thank You </a:t>
            </a:r>
            <a:endParaRPr lang="en-US" sz="8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4"/>
          </a:xfrm>
        </p:spPr>
      </p:pic>
      <p:sp>
        <p:nvSpPr>
          <p:cNvPr id="5" name="TextBox 4"/>
          <p:cNvSpPr txBox="1"/>
          <p:nvPr/>
        </p:nvSpPr>
        <p:spPr>
          <a:xfrm>
            <a:off x="914400" y="381000"/>
            <a:ext cx="7620000" cy="58477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US" sz="3200" dirty="0" smtClean="0"/>
              <a:t>Q.4 Structure and Services of Ad agency?</a:t>
            </a:r>
            <a:endParaRPr lang="en-US" sz="3200" dirty="0"/>
          </a:p>
        </p:txBody>
      </p:sp>
      <p:graphicFrame>
        <p:nvGraphicFramePr>
          <p:cNvPr id="7" name="Table 6"/>
          <p:cNvGraphicFramePr>
            <a:graphicFrameLocks noGrp="1"/>
          </p:cNvGraphicFramePr>
          <p:nvPr/>
        </p:nvGraphicFramePr>
        <p:xfrm>
          <a:off x="457200" y="1219200"/>
          <a:ext cx="8305800" cy="5103957"/>
        </p:xfrm>
        <a:graphic>
          <a:graphicData uri="http://schemas.openxmlformats.org/drawingml/2006/table">
            <a:tbl>
              <a:tblPr firstRow="1" bandRow="1">
                <a:tableStyleId>{F5AB1C69-6EDB-4FF4-983F-18BD219EF322}</a:tableStyleId>
              </a:tblPr>
              <a:tblGrid>
                <a:gridCol w="2076450"/>
                <a:gridCol w="2076450"/>
                <a:gridCol w="2076450"/>
                <a:gridCol w="2076450"/>
              </a:tblGrid>
              <a:tr h="386809">
                <a:tc gridSpan="4">
                  <a:txBody>
                    <a:bodyPr/>
                    <a:lstStyle/>
                    <a:p>
                      <a:pPr marL="0" marR="0" algn="ctr">
                        <a:lnSpc>
                          <a:spcPct val="115000"/>
                        </a:lnSpc>
                        <a:spcBef>
                          <a:spcPts val="0"/>
                        </a:spcBef>
                        <a:spcAft>
                          <a:spcPts val="0"/>
                        </a:spcAft>
                      </a:pPr>
                      <a:r>
                        <a:rPr lang="en-US" sz="3200" dirty="0" smtClean="0">
                          <a:solidFill>
                            <a:srgbClr val="FFFF00"/>
                          </a:solidFill>
                        </a:rPr>
                        <a:t>President </a:t>
                      </a:r>
                      <a:endParaRPr lang="en-US" sz="3200" dirty="0">
                        <a:solidFill>
                          <a:srgbClr val="FFFF00"/>
                        </a:solidFill>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tc>
                <a:tc hMerge="1">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tc>
                <a:tc hMerge="1">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tc>
              </a:tr>
              <a:tr h="790402">
                <a:tc>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5389">
                <a:tc>
                  <a:txBody>
                    <a:bodyPr/>
                    <a:lstStyle/>
                    <a:p>
                      <a:pPr marL="0" marR="0">
                        <a:lnSpc>
                          <a:spcPct val="115000"/>
                        </a:lnSpc>
                        <a:spcBef>
                          <a:spcPts val="0"/>
                        </a:spcBef>
                        <a:spcAft>
                          <a:spcPts val="0"/>
                        </a:spcAft>
                      </a:pPr>
                      <a:r>
                        <a:rPr lang="en-US" sz="2400" dirty="0"/>
                        <a:t>Vice-President Creative Services</a:t>
                      </a:r>
                      <a:endParaRPr lang="en-US" sz="2400"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a:t>Vice-President Media Services</a:t>
                      </a:r>
                      <a:endParaRPr lang="en-US" sz="240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a:t>Vice-President Account Services</a:t>
                      </a:r>
                      <a:endParaRPr lang="en-US" sz="240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a:t>Vice-President Management &amp; Finance</a:t>
                      </a:r>
                      <a:endParaRPr lang="en-US" sz="240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93021">
                <a:tc>
                  <a:txBody>
                    <a:bodyPr/>
                    <a:lstStyle/>
                    <a:p>
                      <a:pPr marL="342900" marR="0" lvl="0" indent="-342900">
                        <a:lnSpc>
                          <a:spcPct val="115000"/>
                        </a:lnSpc>
                        <a:spcBef>
                          <a:spcPts val="0"/>
                        </a:spcBef>
                        <a:spcAft>
                          <a:spcPts val="0"/>
                        </a:spcAft>
                        <a:buFont typeface="Symbol"/>
                        <a:buChar char=""/>
                      </a:pPr>
                      <a:r>
                        <a:rPr lang="en-US" sz="2400" dirty="0"/>
                        <a:t>Copy &amp; Art</a:t>
                      </a:r>
                    </a:p>
                    <a:p>
                      <a:pPr marL="342900" marR="0" lvl="0" indent="-342900">
                        <a:lnSpc>
                          <a:spcPct val="115000"/>
                        </a:lnSpc>
                        <a:spcBef>
                          <a:spcPts val="0"/>
                        </a:spcBef>
                        <a:spcAft>
                          <a:spcPts val="0"/>
                        </a:spcAft>
                        <a:buFont typeface="Symbol"/>
                        <a:buChar char=""/>
                      </a:pPr>
                      <a:r>
                        <a:rPr lang="en-US" sz="2400" dirty="0"/>
                        <a:t>Production </a:t>
                      </a:r>
                    </a:p>
                    <a:p>
                      <a:pPr marL="342900" marR="0" lvl="0" indent="-342900">
                        <a:lnSpc>
                          <a:spcPct val="115000"/>
                        </a:lnSpc>
                        <a:spcBef>
                          <a:spcPts val="0"/>
                        </a:spcBef>
                        <a:spcAft>
                          <a:spcPts val="0"/>
                        </a:spcAft>
                        <a:buFont typeface="Symbol"/>
                        <a:buChar char=""/>
                      </a:pPr>
                      <a:r>
                        <a:rPr lang="en-US" sz="2400" dirty="0"/>
                        <a:t>Traffic</a:t>
                      </a:r>
                      <a:endParaRPr lang="en-US" sz="2400"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marR="0" lvl="0" indent="-342900">
                        <a:lnSpc>
                          <a:spcPct val="115000"/>
                        </a:lnSpc>
                        <a:spcBef>
                          <a:spcPts val="0"/>
                        </a:spcBef>
                        <a:spcAft>
                          <a:spcPts val="0"/>
                        </a:spcAft>
                        <a:buFont typeface="Symbol"/>
                        <a:buChar char=""/>
                      </a:pPr>
                      <a:r>
                        <a:rPr lang="en-US" sz="2400" dirty="0"/>
                        <a:t>Media planning</a:t>
                      </a:r>
                    </a:p>
                    <a:p>
                      <a:pPr marL="342900" marR="0" lvl="0" indent="-342900">
                        <a:lnSpc>
                          <a:spcPct val="115000"/>
                        </a:lnSpc>
                        <a:spcBef>
                          <a:spcPts val="0"/>
                        </a:spcBef>
                        <a:spcAft>
                          <a:spcPts val="0"/>
                        </a:spcAft>
                        <a:buFont typeface="Symbol"/>
                        <a:buChar char=""/>
                      </a:pPr>
                      <a:r>
                        <a:rPr lang="en-US" sz="2400" dirty="0"/>
                        <a:t>Media buying</a:t>
                      </a:r>
                    </a:p>
                    <a:p>
                      <a:pPr marL="342900" marR="0" lvl="0" indent="-342900">
                        <a:lnSpc>
                          <a:spcPct val="115000"/>
                        </a:lnSpc>
                        <a:spcBef>
                          <a:spcPts val="0"/>
                        </a:spcBef>
                        <a:spcAft>
                          <a:spcPts val="0"/>
                        </a:spcAft>
                        <a:buFont typeface="Symbol"/>
                        <a:buChar char=""/>
                      </a:pPr>
                      <a:r>
                        <a:rPr lang="en-US" sz="2400" dirty="0"/>
                        <a:t>Media research</a:t>
                      </a:r>
                      <a:endParaRPr lang="en-US" sz="2400"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marR="0" lvl="0" indent="-342900">
                        <a:lnSpc>
                          <a:spcPct val="115000"/>
                        </a:lnSpc>
                        <a:spcBef>
                          <a:spcPts val="0"/>
                        </a:spcBef>
                        <a:spcAft>
                          <a:spcPts val="0"/>
                        </a:spcAft>
                        <a:buFont typeface="Symbol"/>
                        <a:buChar char=""/>
                      </a:pPr>
                      <a:r>
                        <a:rPr lang="en-US" sz="2400" dirty="0"/>
                        <a:t>Ad plan</a:t>
                      </a:r>
                    </a:p>
                    <a:p>
                      <a:pPr marL="342900" marR="0" lvl="0" indent="-342900">
                        <a:lnSpc>
                          <a:spcPct val="115000"/>
                        </a:lnSpc>
                        <a:spcBef>
                          <a:spcPts val="0"/>
                        </a:spcBef>
                        <a:spcAft>
                          <a:spcPts val="0"/>
                        </a:spcAft>
                        <a:buFont typeface="Symbol"/>
                        <a:buChar char=""/>
                      </a:pPr>
                      <a:r>
                        <a:rPr lang="en-US" sz="2400" dirty="0"/>
                        <a:t>Ad budget</a:t>
                      </a:r>
                    </a:p>
                    <a:p>
                      <a:pPr marL="342900" marR="0" lvl="0" indent="-342900">
                        <a:lnSpc>
                          <a:spcPct val="115000"/>
                        </a:lnSpc>
                        <a:spcBef>
                          <a:spcPts val="0"/>
                        </a:spcBef>
                        <a:spcAft>
                          <a:spcPts val="0"/>
                        </a:spcAft>
                        <a:buFont typeface="Symbol"/>
                        <a:buChar char=""/>
                      </a:pPr>
                      <a:r>
                        <a:rPr lang="en-US" sz="2400" dirty="0"/>
                        <a:t>Client relationship</a:t>
                      </a:r>
                      <a:endParaRPr lang="en-US" sz="2400"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marR="0" lvl="0" indent="-342900">
                        <a:lnSpc>
                          <a:spcPct val="115000"/>
                        </a:lnSpc>
                        <a:spcBef>
                          <a:spcPts val="0"/>
                        </a:spcBef>
                        <a:spcAft>
                          <a:spcPts val="0"/>
                        </a:spcAft>
                        <a:buFont typeface="Symbol"/>
                        <a:buChar char=""/>
                      </a:pPr>
                      <a:r>
                        <a:rPr lang="en-US" sz="2400" dirty="0"/>
                        <a:t>Office Management</a:t>
                      </a:r>
                    </a:p>
                    <a:p>
                      <a:pPr marL="342900" marR="0" lvl="0" indent="-342900">
                        <a:lnSpc>
                          <a:spcPct val="115000"/>
                        </a:lnSpc>
                        <a:spcBef>
                          <a:spcPts val="0"/>
                        </a:spcBef>
                        <a:spcAft>
                          <a:spcPts val="0"/>
                        </a:spcAft>
                        <a:buFont typeface="Symbol"/>
                        <a:buChar char=""/>
                      </a:pPr>
                      <a:r>
                        <a:rPr lang="en-US" sz="2400" dirty="0"/>
                        <a:t>Finance</a:t>
                      </a:r>
                    </a:p>
                    <a:p>
                      <a:pPr marL="342900" marR="0" lvl="0" indent="-342900">
                        <a:lnSpc>
                          <a:spcPct val="115000"/>
                        </a:lnSpc>
                        <a:spcBef>
                          <a:spcPts val="0"/>
                        </a:spcBef>
                        <a:spcAft>
                          <a:spcPts val="0"/>
                        </a:spcAft>
                        <a:buFont typeface="Symbol"/>
                        <a:buChar char=""/>
                      </a:pPr>
                      <a:r>
                        <a:rPr lang="en-US" sz="2400" dirty="0"/>
                        <a:t>Accounting</a:t>
                      </a:r>
                      <a:endParaRPr lang="en-US" sz="2400"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cxnSp>
        <p:nvCxnSpPr>
          <p:cNvPr id="10" name="Straight Arrow Connector 9"/>
          <p:cNvCxnSpPr/>
          <p:nvPr/>
        </p:nvCxnSpPr>
        <p:spPr>
          <a:xfrm rot="5400000">
            <a:off x="1258094" y="1866106"/>
            <a:ext cx="3810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a:off x="3467894" y="1866106"/>
            <a:ext cx="3810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5400000">
            <a:off x="5371306" y="1866106"/>
            <a:ext cx="3810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00000">
            <a:off x="7352506" y="1866106"/>
            <a:ext cx="3810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371600" y="1524000"/>
            <a:ext cx="6858000" cy="2246769"/>
          </a:xfrm>
          <a:prstGeom prst="rect">
            <a:avLst/>
          </a:prstGeom>
          <a:noFill/>
        </p:spPr>
        <p:txBody>
          <a:bodyPr wrap="square" rtlCol="0">
            <a:spAutoFit/>
          </a:bodyPr>
          <a:lstStyle/>
          <a:p>
            <a:pPr marL="514350" indent="-514350">
              <a:buFontTx/>
              <a:buAutoNum type="arabicPeriod"/>
            </a:pPr>
            <a:r>
              <a:rPr lang="en-US" sz="2800" dirty="0" smtClean="0">
                <a:solidFill>
                  <a:schemeClr val="bg1"/>
                </a:solidFill>
                <a:latin typeface="Aharoni" pitchFamily="2" charset="-79"/>
                <a:cs typeface="Aharoni" pitchFamily="2" charset="-79"/>
              </a:rPr>
              <a:t>Creative Services :-</a:t>
            </a:r>
          </a:p>
          <a:p>
            <a:pPr marL="514350" indent="-514350"/>
            <a:r>
              <a:rPr lang="en-US" sz="2800" dirty="0" smtClean="0">
                <a:solidFill>
                  <a:schemeClr val="bg1"/>
                </a:solidFill>
                <a:latin typeface="Aharoni" pitchFamily="2" charset="-79"/>
                <a:cs typeface="Aharoni" pitchFamily="2" charset="-79"/>
              </a:rPr>
              <a:t> </a:t>
            </a:r>
          </a:p>
          <a:p>
            <a:pPr marL="514350" indent="-514350">
              <a:buFont typeface="Wingdings" pitchFamily="2" charset="2"/>
              <a:buChar char="Ø"/>
            </a:pPr>
            <a:r>
              <a:rPr lang="en-US" sz="2800" b="1" dirty="0" smtClean="0">
                <a:solidFill>
                  <a:schemeClr val="bg1"/>
                </a:solidFill>
              </a:rPr>
              <a:t> Copy &amp; Art</a:t>
            </a:r>
          </a:p>
          <a:p>
            <a:pPr marL="514350" indent="-514350">
              <a:buFont typeface="Wingdings" pitchFamily="2" charset="2"/>
              <a:buChar char="Ø"/>
            </a:pPr>
            <a:r>
              <a:rPr lang="en-US" sz="2800" b="1" dirty="0" smtClean="0">
                <a:solidFill>
                  <a:schemeClr val="bg1"/>
                </a:solidFill>
              </a:rPr>
              <a:t>Production </a:t>
            </a:r>
          </a:p>
          <a:p>
            <a:pPr marL="514350" indent="-514350">
              <a:buFont typeface="Wingdings" pitchFamily="2" charset="2"/>
              <a:buChar char="Ø"/>
            </a:pPr>
            <a:r>
              <a:rPr lang="en-US" sz="2800" b="1" dirty="0" smtClean="0">
                <a:solidFill>
                  <a:schemeClr val="bg1"/>
                </a:solidFill>
              </a:rPr>
              <a:t>Traffic</a:t>
            </a:r>
            <a:endParaRPr lang="en-US" sz="2800" b="1"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371600" y="304800"/>
            <a:ext cx="6858000" cy="7478970"/>
          </a:xfrm>
          <a:prstGeom prst="rect">
            <a:avLst/>
          </a:prstGeom>
          <a:noFill/>
        </p:spPr>
        <p:txBody>
          <a:bodyPr wrap="square" rtlCol="0">
            <a:spAutoFit/>
          </a:bodyPr>
          <a:lstStyle/>
          <a:p>
            <a:pPr marL="514350" indent="-514350"/>
            <a:r>
              <a:rPr lang="en-US" sz="2800" dirty="0" smtClean="0">
                <a:solidFill>
                  <a:schemeClr val="bg1"/>
                </a:solidFill>
                <a:latin typeface="Aharoni" pitchFamily="2" charset="-79"/>
                <a:cs typeface="Aharoni" pitchFamily="2" charset="-79"/>
              </a:rPr>
              <a:t> </a:t>
            </a:r>
          </a:p>
          <a:p>
            <a:pPr marL="514350" indent="-514350">
              <a:buFont typeface="Wingdings" pitchFamily="2" charset="2"/>
              <a:buChar char="Ø"/>
            </a:pPr>
            <a:r>
              <a:rPr lang="en-US" sz="2800" b="1" dirty="0" smtClean="0">
                <a:solidFill>
                  <a:srgbClr val="FFFF00"/>
                </a:solidFill>
              </a:rPr>
              <a:t> Copy &amp; Art:-</a:t>
            </a:r>
          </a:p>
          <a:p>
            <a:pPr algn="just"/>
            <a:r>
              <a:rPr lang="en-US" sz="2400" dirty="0" smtClean="0">
                <a:solidFill>
                  <a:schemeClr val="bg1"/>
                </a:solidFill>
                <a:latin typeface="Aharoni" pitchFamily="2" charset="-79"/>
                <a:cs typeface="Aharoni" pitchFamily="2" charset="-79"/>
              </a:rPr>
              <a:t>Most advertising people believe, that copywriting is the most important aspect of advertising. </a:t>
            </a:r>
          </a:p>
          <a:p>
            <a:pPr algn="just"/>
            <a:r>
              <a:rPr lang="en-US" sz="2400" dirty="0" smtClean="0">
                <a:solidFill>
                  <a:schemeClr val="bg1"/>
                </a:solidFill>
                <a:latin typeface="Aharoni" pitchFamily="2" charset="-79"/>
                <a:cs typeface="Aharoni" pitchFamily="2" charset="-79"/>
              </a:rPr>
              <a:t>In most agencies, the copywriting  department is one of the largest departments.</a:t>
            </a:r>
          </a:p>
          <a:p>
            <a:pPr algn="just"/>
            <a:r>
              <a:rPr lang="en-US" sz="2400" dirty="0" smtClean="0">
                <a:solidFill>
                  <a:schemeClr val="bg1"/>
                </a:solidFill>
                <a:latin typeface="Aharoni" pitchFamily="2" charset="-79"/>
                <a:cs typeface="Aharoni" pitchFamily="2" charset="-79"/>
              </a:rPr>
              <a:t>The copy department usually plans and prepares advertising copy for all media, although some agencies maintain separate sections or departments for preparing TV, radio, outdoor and press ads.</a:t>
            </a:r>
          </a:p>
          <a:p>
            <a:pPr algn="just"/>
            <a:r>
              <a:rPr lang="en-US" sz="2400" dirty="0" smtClean="0">
                <a:solidFill>
                  <a:schemeClr val="bg1"/>
                </a:solidFill>
                <a:latin typeface="Aharoni" pitchFamily="2" charset="-79"/>
                <a:cs typeface="Aharoni" pitchFamily="2" charset="-79"/>
              </a:rPr>
              <a:t>The copywriters and art directors work in close co-ordination and are responsible to Vice President - Creative Services</a:t>
            </a:r>
          </a:p>
          <a:p>
            <a:pPr algn="just"/>
            <a:r>
              <a:rPr lang="en-US" sz="2800" dirty="0" smtClean="0">
                <a:solidFill>
                  <a:schemeClr val="bg1"/>
                </a:solidFill>
                <a:latin typeface="Aharoni" pitchFamily="2" charset="-79"/>
                <a:cs typeface="Aharoni" pitchFamily="2" charset="-79"/>
              </a:rPr>
              <a:t/>
            </a:r>
            <a:br>
              <a:rPr lang="en-US" sz="2800" dirty="0" smtClean="0">
                <a:solidFill>
                  <a:schemeClr val="bg1"/>
                </a:solidFill>
                <a:latin typeface="Aharoni" pitchFamily="2" charset="-79"/>
                <a:cs typeface="Aharoni" pitchFamily="2" charset="-79"/>
              </a:rPr>
            </a:br>
            <a:endParaRPr lang="en-US" sz="2800" dirty="0" smtClean="0">
              <a:solidFill>
                <a:schemeClr val="bg1"/>
              </a:solidFill>
              <a:latin typeface="Aharoni" pitchFamily="2" charset="-79"/>
              <a:cs typeface="Aharoni" pitchFamily="2" charset="-79"/>
            </a:endParaRPr>
          </a:p>
          <a:p>
            <a:r>
              <a:rPr lang="en-US" sz="2800" dirty="0" smtClean="0"/>
              <a:t/>
            </a:r>
            <a:br>
              <a:rPr lang="en-US" sz="2800" dirty="0" smtClean="0"/>
            </a:br>
            <a:endParaRPr lang="en-US" sz="2800" b="1" dirty="0" smtClean="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295400" y="304800"/>
            <a:ext cx="6934200" cy="7417415"/>
          </a:xfrm>
          <a:prstGeom prst="rect">
            <a:avLst/>
          </a:prstGeom>
          <a:noFill/>
        </p:spPr>
        <p:txBody>
          <a:bodyPr wrap="square" rtlCol="0">
            <a:spAutoFit/>
          </a:bodyPr>
          <a:lstStyle/>
          <a:p>
            <a:pPr marL="514350" indent="-514350">
              <a:buFont typeface="Wingdings" pitchFamily="2" charset="2"/>
              <a:buChar char="Ø"/>
            </a:pPr>
            <a:r>
              <a:rPr lang="en-US" sz="2800" b="1" dirty="0" smtClean="0">
                <a:solidFill>
                  <a:srgbClr val="FFFF00"/>
                </a:solidFill>
              </a:rPr>
              <a:t>Production :- </a:t>
            </a:r>
          </a:p>
          <a:p>
            <a:pPr algn="just"/>
            <a:r>
              <a:rPr lang="en-US" sz="2800" b="1" dirty="0" smtClean="0">
                <a:solidFill>
                  <a:schemeClr val="bg1"/>
                </a:solidFill>
              </a:rPr>
              <a:t>After the copy has been written and the layout and illustration approved, the ad is turned over to the production department. The production department prints the ad as per </a:t>
            </a:r>
            <a:r>
              <a:rPr lang="en-US" sz="2800" dirty="0" smtClean="0">
                <a:solidFill>
                  <a:schemeClr val="bg1"/>
                </a:solidFill>
              </a:rPr>
              <a:t>the layout. Before the ad is submitted to the print media, the department may offer proofs for approval of the client. In case of TV and Radio Commercials, the agency may write the script, and produce the entire commercial. In recent times, most agencies take the help of outside independent units to produce ad commercials.</a:t>
            </a:r>
          </a:p>
          <a:p>
            <a:r>
              <a:rPr lang="en-US" sz="2800" dirty="0" smtClean="0"/>
              <a:t/>
            </a:r>
            <a:br>
              <a:rPr lang="en-US" sz="2800" dirty="0" smtClean="0"/>
            </a:br>
            <a:endParaRPr lang="en-US" sz="2800" b="1" dirty="0" smtClean="0">
              <a:solidFill>
                <a:schemeClr val="bg1"/>
              </a:solidFill>
            </a:endParaRPr>
          </a:p>
          <a:p>
            <a:pPr marL="514350" indent="-514350">
              <a:buFont typeface="Wingdings" pitchFamily="2" charset="2"/>
              <a:buChar char="Ø"/>
            </a:pPr>
            <a:r>
              <a:rPr lang="en-US" sz="2800" b="1" dirty="0" smtClean="0">
                <a:solidFill>
                  <a:schemeClr val="bg1"/>
                </a:solidFill>
              </a:rPr>
              <a:t/>
            </a:r>
            <a:br>
              <a:rPr lang="en-US" sz="2800" b="1" dirty="0" smtClean="0">
                <a:solidFill>
                  <a:schemeClr val="bg1"/>
                </a:solidFill>
              </a:rPr>
            </a:br>
            <a:endParaRPr lang="en-US" sz="2800" b="1" dirty="0" smtClean="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371600" y="1524000"/>
            <a:ext cx="6858000" cy="4401205"/>
          </a:xfrm>
          <a:prstGeom prst="rect">
            <a:avLst/>
          </a:prstGeom>
          <a:noFill/>
        </p:spPr>
        <p:txBody>
          <a:bodyPr wrap="square" rtlCol="0">
            <a:spAutoFit/>
          </a:bodyPr>
          <a:lstStyle/>
          <a:p>
            <a:pPr marL="514350" indent="-514350"/>
            <a:r>
              <a:rPr lang="en-US" sz="2800" dirty="0" smtClean="0">
                <a:solidFill>
                  <a:schemeClr val="bg1"/>
                </a:solidFill>
                <a:latin typeface="Aharoni" pitchFamily="2" charset="-79"/>
                <a:cs typeface="Aharoni" pitchFamily="2" charset="-79"/>
              </a:rPr>
              <a:t> </a:t>
            </a:r>
          </a:p>
          <a:p>
            <a:pPr marL="514350" indent="-514350">
              <a:buFont typeface="Wingdings" pitchFamily="2" charset="2"/>
              <a:buChar char="Ø"/>
            </a:pPr>
            <a:r>
              <a:rPr lang="en-US" sz="2800" b="1" dirty="0" smtClean="0">
                <a:solidFill>
                  <a:srgbClr val="FFFF00"/>
                </a:solidFill>
              </a:rPr>
              <a:t>Traffic:-</a:t>
            </a:r>
          </a:p>
          <a:p>
            <a:pPr marL="514350" indent="-514350">
              <a:buFont typeface="Wingdings" pitchFamily="2" charset="2"/>
              <a:buChar char="Ø"/>
            </a:pPr>
            <a:r>
              <a:rPr lang="en-US" sz="2800" b="1" dirty="0" smtClean="0">
                <a:solidFill>
                  <a:srgbClr val="FF0000"/>
                </a:solidFill>
                <a:latin typeface="Aharoni" pitchFamily="2" charset="-79"/>
                <a:cs typeface="Aharoni" pitchFamily="2" charset="-79"/>
              </a:rPr>
              <a:t>Traffic is a matter of scheduling</a:t>
            </a:r>
            <a:r>
              <a:rPr lang="en-US" sz="2800" b="1" dirty="0" smtClean="0">
                <a:solidFill>
                  <a:schemeClr val="bg1"/>
                </a:solidFill>
                <a:latin typeface="Aharoni" pitchFamily="2" charset="-79"/>
                <a:cs typeface="Aharoni" pitchFamily="2" charset="-79"/>
              </a:rPr>
              <a:t>. To keep the work flowing on schedule, there is the traffic officer. His major duty is to monitor the production of finished ad so that it gets completed as per schedule.</a:t>
            </a:r>
          </a:p>
          <a:p>
            <a:pPr marL="514350" indent="-514350">
              <a:buFont typeface="Wingdings" pitchFamily="2" charset="2"/>
              <a:buChar char="Ø"/>
            </a:pPr>
            <a:r>
              <a:rPr lang="en-US" sz="2800" b="1" dirty="0" smtClean="0">
                <a:solidFill>
                  <a:schemeClr val="bg1"/>
                </a:solidFill>
                <a:latin typeface="Aharoni" pitchFamily="2" charset="-79"/>
                <a:cs typeface="Aharoni" pitchFamily="2" charset="-79"/>
              </a:rPr>
              <a:t/>
            </a:r>
            <a:br>
              <a:rPr lang="en-US" sz="2800" b="1" dirty="0" smtClean="0">
                <a:solidFill>
                  <a:schemeClr val="bg1"/>
                </a:solidFill>
                <a:latin typeface="Aharoni" pitchFamily="2" charset="-79"/>
                <a:cs typeface="Aharoni" pitchFamily="2" charset="-79"/>
              </a:rPr>
            </a:br>
            <a:endParaRPr lang="en-US" sz="2800" b="1"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64168"/>
            <a:ext cx="9144000" cy="6922168"/>
          </a:xfrm>
        </p:spPr>
      </p:pic>
      <p:sp>
        <p:nvSpPr>
          <p:cNvPr id="3" name="TextBox 2"/>
          <p:cNvSpPr txBox="1"/>
          <p:nvPr/>
        </p:nvSpPr>
        <p:spPr>
          <a:xfrm>
            <a:off x="1447800" y="1295400"/>
            <a:ext cx="7010400" cy="3970318"/>
          </a:xfrm>
          <a:prstGeom prst="rect">
            <a:avLst/>
          </a:prstGeom>
          <a:noFill/>
        </p:spPr>
        <p:txBody>
          <a:bodyPr wrap="square" rtlCol="0">
            <a:spAutoFit/>
          </a:bodyPr>
          <a:lstStyle/>
          <a:p>
            <a:r>
              <a:rPr lang="en-US" sz="2800" b="1" dirty="0" smtClean="0">
                <a:cs typeface="Aharoni" pitchFamily="2" charset="-79"/>
              </a:rPr>
              <a:t> </a:t>
            </a:r>
            <a:r>
              <a:rPr lang="en-US" sz="2800" b="1" u="sng" dirty="0" smtClean="0">
                <a:solidFill>
                  <a:srgbClr val="FFFF00"/>
                </a:solidFill>
                <a:cs typeface="Aharoni" pitchFamily="2" charset="-79"/>
              </a:rPr>
              <a:t>2</a:t>
            </a:r>
            <a:r>
              <a:rPr lang="en-US" sz="2800" u="sng" dirty="0" smtClean="0">
                <a:solidFill>
                  <a:srgbClr val="FFFF00"/>
                </a:solidFill>
                <a:latin typeface="Aharoni" pitchFamily="2" charset="-79"/>
                <a:cs typeface="Aharoni" pitchFamily="2" charset="-79"/>
              </a:rPr>
              <a:t>. Media Services :-</a:t>
            </a:r>
          </a:p>
          <a:p>
            <a:pPr>
              <a:buFont typeface="Wingdings" pitchFamily="2" charset="2"/>
              <a:buChar char="Ø"/>
            </a:pPr>
            <a:r>
              <a:rPr lang="en-US" sz="2800" dirty="0" smtClean="0">
                <a:solidFill>
                  <a:srgbClr val="FFFF00"/>
                </a:solidFill>
                <a:latin typeface="Aharoni" pitchFamily="2" charset="-79"/>
                <a:cs typeface="Aharoni" pitchFamily="2" charset="-79"/>
              </a:rPr>
              <a:t>Media planning:-</a:t>
            </a:r>
          </a:p>
          <a:p>
            <a:pPr>
              <a:buFont typeface="Wingdings" pitchFamily="2" charset="2"/>
              <a:buChar char="Ø"/>
            </a:pPr>
            <a:r>
              <a:rPr lang="en-US" sz="2800" dirty="0" smtClean="0">
                <a:solidFill>
                  <a:schemeClr val="bg1"/>
                </a:solidFill>
                <a:latin typeface="Aharoni" pitchFamily="2" charset="-79"/>
                <a:cs typeface="Aharoni" pitchFamily="2" charset="-79"/>
              </a:rPr>
              <a:t>This section is responsible planning and selection of the right media-mix. </a:t>
            </a:r>
            <a:endParaRPr lang="en-US" sz="2800" dirty="0" smtClean="0">
              <a:solidFill>
                <a:schemeClr val="bg1"/>
              </a:solidFill>
              <a:latin typeface="Aharoni" pitchFamily="2" charset="-79"/>
              <a:cs typeface="Aharoni" pitchFamily="2" charset="-79"/>
            </a:endParaRPr>
          </a:p>
          <a:p>
            <a:pPr>
              <a:buFont typeface="Wingdings" pitchFamily="2" charset="2"/>
              <a:buChar char="Ø"/>
            </a:pPr>
            <a:r>
              <a:rPr lang="en-US" sz="2800" dirty="0" smtClean="0">
                <a:solidFill>
                  <a:schemeClr val="bg1"/>
                </a:solidFill>
                <a:latin typeface="Aharoni" pitchFamily="2" charset="-79"/>
                <a:cs typeface="Aharoni" pitchFamily="2" charset="-79"/>
              </a:rPr>
              <a:t>To </a:t>
            </a:r>
            <a:r>
              <a:rPr lang="en-US" sz="2800" dirty="0" smtClean="0">
                <a:solidFill>
                  <a:schemeClr val="bg1"/>
                </a:solidFill>
                <a:latin typeface="Aharoni" pitchFamily="2" charset="-79"/>
                <a:cs typeface="Aharoni" pitchFamily="2" charset="-79"/>
              </a:rPr>
              <a:t>plan and select the right media-mix, the media executives consider certain factors such as ad budget, objectives of the campaign, nature of product, nature of target audience, and so on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64168"/>
            <a:ext cx="9144000" cy="6922168"/>
          </a:xfrm>
        </p:spPr>
      </p:pic>
      <p:sp>
        <p:nvSpPr>
          <p:cNvPr id="3" name="TextBox 2"/>
          <p:cNvSpPr txBox="1"/>
          <p:nvPr/>
        </p:nvSpPr>
        <p:spPr>
          <a:xfrm>
            <a:off x="1447800" y="1295400"/>
            <a:ext cx="7010400" cy="4401205"/>
          </a:xfrm>
          <a:prstGeom prst="rect">
            <a:avLst/>
          </a:prstGeom>
          <a:noFill/>
        </p:spPr>
        <p:txBody>
          <a:bodyPr wrap="square" rtlCol="0">
            <a:spAutoFit/>
          </a:bodyPr>
          <a:lstStyle/>
          <a:p>
            <a:r>
              <a:rPr lang="en-US" sz="2800" dirty="0" smtClean="0">
                <a:solidFill>
                  <a:srgbClr val="FFFF00"/>
                </a:solidFill>
                <a:latin typeface="Aharoni" pitchFamily="2" charset="-79"/>
                <a:cs typeface="Aharoni" pitchFamily="2" charset="-79"/>
              </a:rPr>
              <a:t>Media buying:-</a:t>
            </a:r>
          </a:p>
          <a:p>
            <a:r>
              <a:rPr lang="en-US" sz="2800" dirty="0" smtClean="0">
                <a:solidFill>
                  <a:schemeClr val="bg1"/>
                </a:solidFill>
              </a:rPr>
              <a:t>This section is also responsible for buying time</a:t>
            </a:r>
          </a:p>
          <a:p>
            <a:r>
              <a:rPr lang="en-US" sz="2800" dirty="0" smtClean="0">
                <a:solidFill>
                  <a:schemeClr val="bg1"/>
                </a:solidFill>
              </a:rPr>
              <a:t>and space to run the ad campaign. The media executives, prepares media schedule, relating to the dates and time / space of broadcasting or publishing the ads. The media executives may pay the media bills or the media bills may be paid </a:t>
            </a:r>
            <a:r>
              <a:rPr lang="en-US" sz="2800" dirty="0" smtClean="0">
                <a:solidFill>
                  <a:srgbClr val="FFFF00"/>
                </a:solidFill>
              </a:rPr>
              <a:t>by </a:t>
            </a:r>
            <a:r>
              <a:rPr lang="en-US" sz="2800" dirty="0" smtClean="0">
                <a:solidFill>
                  <a:srgbClr val="FFFF00"/>
                </a:solidFill>
              </a:rPr>
              <a:t>the accounting </a:t>
            </a:r>
            <a:r>
              <a:rPr lang="en-US" sz="2800" dirty="0" smtClean="0">
                <a:solidFill>
                  <a:srgbClr val="FFFF00"/>
                </a:solidFill>
              </a:rPr>
              <a:t>and finance section</a:t>
            </a:r>
          </a:p>
          <a:p>
            <a:r>
              <a:rPr lang="en-US" sz="2800" dirty="0" smtClean="0"/>
              <a:t/>
            </a:r>
            <a:br>
              <a:rPr lang="en-US" sz="2800" dirty="0" smtClean="0"/>
            </a:br>
            <a:endParaRPr lang="en-US" sz="2800"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64168"/>
            <a:ext cx="9144000" cy="6922168"/>
          </a:xfrm>
        </p:spPr>
      </p:pic>
      <p:sp>
        <p:nvSpPr>
          <p:cNvPr id="3" name="TextBox 2"/>
          <p:cNvSpPr txBox="1"/>
          <p:nvPr/>
        </p:nvSpPr>
        <p:spPr>
          <a:xfrm>
            <a:off x="1066800" y="609600"/>
            <a:ext cx="7391400" cy="5693866"/>
          </a:xfrm>
          <a:prstGeom prst="rect">
            <a:avLst/>
          </a:prstGeom>
          <a:noFill/>
        </p:spPr>
        <p:txBody>
          <a:bodyPr wrap="square" rtlCol="0">
            <a:spAutoFit/>
          </a:bodyPr>
          <a:lstStyle/>
          <a:p>
            <a:r>
              <a:rPr lang="en-US" sz="2800" b="1" dirty="0" smtClean="0">
                <a:cs typeface="Aharoni" pitchFamily="2" charset="-79"/>
              </a:rPr>
              <a:t> </a:t>
            </a:r>
            <a:endParaRPr lang="en-US" sz="2800" u="sng" dirty="0" smtClean="0">
              <a:solidFill>
                <a:schemeClr val="bg1"/>
              </a:solidFill>
              <a:latin typeface="Aharoni" pitchFamily="2" charset="-79"/>
              <a:cs typeface="Aharoni" pitchFamily="2" charset="-79"/>
            </a:endParaRPr>
          </a:p>
          <a:p>
            <a:pPr>
              <a:buFont typeface="Wingdings" pitchFamily="2" charset="2"/>
              <a:buChar char="Ø"/>
            </a:pPr>
            <a:r>
              <a:rPr lang="en-US" sz="2800" dirty="0" smtClean="0">
                <a:solidFill>
                  <a:srgbClr val="FFFF00"/>
                </a:solidFill>
                <a:latin typeface="Aharoni" pitchFamily="2" charset="-79"/>
                <a:cs typeface="Aharoni" pitchFamily="2" charset="-79"/>
              </a:rPr>
              <a:t>Media research:- </a:t>
            </a:r>
          </a:p>
          <a:p>
            <a:r>
              <a:rPr lang="en-US" sz="2800" dirty="0" smtClean="0">
                <a:solidFill>
                  <a:schemeClr val="bg1"/>
                </a:solidFill>
                <a:latin typeface="Aharoni" pitchFamily="2" charset="-79"/>
                <a:cs typeface="Aharoni" pitchFamily="2" charset="-79"/>
              </a:rPr>
              <a:t>The research section undertakes media, research to find the effectives of the media with reference to specific products. This section may also undertake pre-testing and post testing of ads. This department may also collect new facts from the market, so that the client's ads can be presented according to the changing needs of the market.</a:t>
            </a:r>
          </a:p>
          <a:p>
            <a:pPr>
              <a:buFont typeface="Wingdings" pitchFamily="2" charset="2"/>
              <a:buChar char="Ø"/>
            </a:pPr>
            <a:r>
              <a:rPr lang="en-US" sz="2800" dirty="0" smtClean="0">
                <a:solidFill>
                  <a:schemeClr val="bg1"/>
                </a:solidFill>
                <a:latin typeface="Aharoni" pitchFamily="2" charset="-79"/>
                <a:cs typeface="Aharoni" pitchFamily="2" charset="-79"/>
              </a:rPr>
              <a:t/>
            </a:r>
            <a:br>
              <a:rPr lang="en-US" sz="2800" dirty="0" smtClean="0">
                <a:solidFill>
                  <a:schemeClr val="bg1"/>
                </a:solidFill>
                <a:latin typeface="Aharoni" pitchFamily="2" charset="-79"/>
                <a:cs typeface="Aharoni" pitchFamily="2" charset="-79"/>
              </a:rPr>
            </a:br>
            <a:endParaRPr lang="en-US" sz="2800"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425</TotalTime>
  <Words>768</Words>
  <Application>Microsoft Office PowerPoint</Application>
  <PresentationFormat>On-screen Show (4:3)</PresentationFormat>
  <Paragraphs>115</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56</cp:revision>
  <dcterms:created xsi:type="dcterms:W3CDTF">2020-06-02T07:05:21Z</dcterms:created>
  <dcterms:modified xsi:type="dcterms:W3CDTF">2021-07-30T02:20:10Z</dcterms:modified>
</cp:coreProperties>
</file>